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1" r:id="rId1"/>
  </p:sldMasterIdLst>
  <p:sldIdLst>
    <p:sldId id="256" r:id="rId2"/>
    <p:sldId id="257" r:id="rId3"/>
    <p:sldId id="267" r:id="rId4"/>
    <p:sldId id="258" r:id="rId5"/>
    <p:sldId id="260" r:id="rId6"/>
    <p:sldId id="264" r:id="rId7"/>
    <p:sldId id="266" r:id="rId8"/>
    <p:sldId id="269"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87" d="100"/>
          <a:sy n="87" d="100"/>
        </p:scale>
        <p:origin x="114"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ABE3CB7-57F0-4464-9E51-221318452769}" type="datetimeFigureOut">
              <a:rPr lang="en-US" smtClean="0"/>
              <a:t>10/27/2016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BCDD581-CC10-4600-AC76-2BD695EA8E8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2583993"/>
      </p:ext>
    </p:extLst>
  </p:cSld>
  <p:clrMapOvr>
    <a:masterClrMapping/>
  </p:clrMapOvr>
  <p:transition spd="slow">
    <p:push dir="u"/>
  </p:transition>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ABE3CB7-57F0-4464-9E51-221318452769}"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CDD581-CC10-4600-AC76-2BD695EA8E80}" type="slidenum">
              <a:rPr lang="en-US" smtClean="0"/>
              <a:t>‹#›</a:t>
            </a:fld>
            <a:endParaRPr lang="en-US"/>
          </a:p>
        </p:txBody>
      </p:sp>
    </p:spTree>
    <p:extLst>
      <p:ext uri="{BB962C8B-B14F-4D97-AF65-F5344CB8AC3E}">
        <p14:creationId xmlns:p14="http://schemas.microsoft.com/office/powerpoint/2010/main" val="383495741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BE3CB7-57F0-4464-9E51-221318452769}"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DD581-CC10-4600-AC76-2BD695EA8E8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1292705"/>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BE3CB7-57F0-4464-9E51-221318452769}"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DD581-CC10-4600-AC76-2BD695EA8E8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1169410"/>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BE3CB7-57F0-4464-9E51-221318452769}"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DD581-CC10-4600-AC76-2BD695EA8E80}" type="slidenum">
              <a:rPr lang="en-US" smtClean="0"/>
              <a:t>‹#›</a:t>
            </a:fld>
            <a:endParaRPr lang="en-US"/>
          </a:p>
        </p:txBody>
      </p:sp>
    </p:spTree>
    <p:extLst>
      <p:ext uri="{BB962C8B-B14F-4D97-AF65-F5344CB8AC3E}">
        <p14:creationId xmlns:p14="http://schemas.microsoft.com/office/powerpoint/2010/main" val="3425042210"/>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BE3CB7-57F0-4464-9E51-221318452769}"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DD581-CC10-4600-AC76-2BD695EA8E8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7828619"/>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BE3CB7-57F0-4464-9E51-221318452769}"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DD581-CC10-4600-AC76-2BD695EA8E8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0646220"/>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BE3CB7-57F0-4464-9E51-221318452769}"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DD581-CC10-4600-AC76-2BD695EA8E8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6550690"/>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BE3CB7-57F0-4464-9E51-221318452769}"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DD581-CC10-4600-AC76-2BD695EA8E8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7905227"/>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BE3CB7-57F0-4464-9E51-221318452769}"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DD581-CC10-4600-AC76-2BD695EA8E80}" type="slidenum">
              <a:rPr lang="en-US" smtClean="0"/>
              <a:t>‹#›</a:t>
            </a:fld>
            <a:endParaRPr lang="en-US"/>
          </a:p>
        </p:txBody>
      </p:sp>
    </p:spTree>
    <p:extLst>
      <p:ext uri="{BB962C8B-B14F-4D97-AF65-F5344CB8AC3E}">
        <p14:creationId xmlns:p14="http://schemas.microsoft.com/office/powerpoint/2010/main" val="402796606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BE3CB7-57F0-4464-9E51-221318452769}"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DD581-CC10-4600-AC76-2BD695EA8E8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276608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BE3CB7-57F0-4464-9E51-221318452769}"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CDD581-CC10-4600-AC76-2BD695EA8E80}" type="slidenum">
              <a:rPr lang="en-US" smtClean="0"/>
              <a:t>‹#›</a:t>
            </a:fld>
            <a:endParaRPr lang="en-US"/>
          </a:p>
        </p:txBody>
      </p:sp>
    </p:spTree>
    <p:extLst>
      <p:ext uri="{BB962C8B-B14F-4D97-AF65-F5344CB8AC3E}">
        <p14:creationId xmlns:p14="http://schemas.microsoft.com/office/powerpoint/2010/main" val="2691820823"/>
      </p:ext>
    </p:extLst>
  </p:cSld>
  <p:clrMapOvr>
    <a:masterClrMapping/>
  </p:clrMapOvr>
  <p:transition spd="slow">
    <p:push dir="u"/>
  </p:transition>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BE3CB7-57F0-4464-9E51-221318452769}" type="datetimeFigureOut">
              <a:rPr lang="en-US" smtClean="0"/>
              <a:t>10/27/2016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CDD581-CC10-4600-AC76-2BD695EA8E8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5222664"/>
      </p:ext>
    </p:extLst>
  </p:cSld>
  <p:clrMapOvr>
    <a:masterClrMapping/>
  </p:clrMapOvr>
  <p:transition spd="slow">
    <p:push dir="u"/>
  </p:transition>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BE3CB7-57F0-4464-9E51-221318452769}" type="datetimeFigureOut">
              <a:rPr lang="en-US" smtClean="0"/>
              <a:t>10/27/2016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CDD581-CC10-4600-AC76-2BD695EA8E8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364764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BE3CB7-57F0-4464-9E51-221318452769}" type="datetimeFigureOut">
              <a:rPr lang="en-US" smtClean="0"/>
              <a:t>10/27/2016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CDD581-CC10-4600-AC76-2BD695EA8E80}" type="slidenum">
              <a:rPr lang="en-US" smtClean="0"/>
              <a:t>‹#›</a:t>
            </a:fld>
            <a:endParaRPr lang="en-US"/>
          </a:p>
        </p:txBody>
      </p:sp>
    </p:spTree>
    <p:extLst>
      <p:ext uri="{BB962C8B-B14F-4D97-AF65-F5344CB8AC3E}">
        <p14:creationId xmlns:p14="http://schemas.microsoft.com/office/powerpoint/2010/main" val="803908286"/>
      </p:ext>
    </p:extLst>
  </p:cSld>
  <p:clrMapOvr>
    <a:masterClrMapping/>
  </p:clrMapOvr>
  <p:transition spd="slow">
    <p:push dir="u"/>
  </p:transition>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ABE3CB7-57F0-4464-9E51-221318452769}"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CDD581-CC10-4600-AC76-2BD695EA8E8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5291159"/>
      </p:ext>
    </p:extLst>
  </p:cSld>
  <p:clrMapOvr>
    <a:masterClrMapping/>
  </p:clrMapOvr>
  <p:transition spd="slow">
    <p:push dir="u"/>
  </p:transition>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ABE3CB7-57F0-4464-9E51-221318452769}"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CDD581-CC10-4600-AC76-2BD695EA8E80}" type="slidenum">
              <a:rPr lang="en-US" smtClean="0"/>
              <a:t>‹#›</a:t>
            </a:fld>
            <a:endParaRPr lang="en-US"/>
          </a:p>
        </p:txBody>
      </p:sp>
    </p:spTree>
    <p:extLst>
      <p:ext uri="{BB962C8B-B14F-4D97-AF65-F5344CB8AC3E}">
        <p14:creationId xmlns:p14="http://schemas.microsoft.com/office/powerpoint/2010/main" val="269567083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ABE3CB7-57F0-4464-9E51-221318452769}" type="datetimeFigureOut">
              <a:rPr lang="en-US" smtClean="0"/>
              <a:t>10/27/2016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BCDD581-CC10-4600-AC76-2BD695EA8E80}" type="slidenum">
              <a:rPr lang="en-US" smtClean="0"/>
              <a:t>‹#›</a:t>
            </a:fld>
            <a:endParaRPr lang="en-US"/>
          </a:p>
        </p:txBody>
      </p:sp>
    </p:spTree>
    <p:extLst>
      <p:ext uri="{BB962C8B-B14F-4D97-AF65-F5344CB8AC3E}">
        <p14:creationId xmlns:p14="http://schemas.microsoft.com/office/powerpoint/2010/main" val="812738638"/>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 id="2147483958" r:id="rId17"/>
  </p:sldLayoutIdLst>
  <p:transition spd="slow">
    <p:push dir="u"/>
  </p:transition>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08164" y="2848593"/>
            <a:ext cx="6815669" cy="1515533"/>
          </a:xfrm>
        </p:spPr>
        <p:txBody>
          <a:bodyPr>
            <a:noAutofit/>
          </a:bodyPr>
          <a:lstStyle/>
          <a:p>
            <a:r>
              <a:rPr lang="en-US" sz="5400" dirty="0" smtClean="0"/>
              <a:t>Realistic Fiction </a:t>
            </a:r>
            <a:br>
              <a:rPr lang="en-US" sz="5400" dirty="0" smtClean="0"/>
            </a:br>
            <a:r>
              <a:rPr lang="en-US" sz="5400" dirty="0" smtClean="0"/>
              <a:t>(Social Issues) </a:t>
            </a:r>
            <a:br>
              <a:rPr lang="en-US" sz="5400" dirty="0" smtClean="0"/>
            </a:br>
            <a:r>
              <a:rPr lang="en-US" sz="5400" dirty="0" smtClean="0"/>
              <a:t>Book Talk</a:t>
            </a:r>
            <a:endParaRPr lang="en-US" sz="5400" dirty="0"/>
          </a:p>
        </p:txBody>
      </p:sp>
    </p:spTree>
    <p:extLst>
      <p:ext uri="{BB962C8B-B14F-4D97-AF65-F5344CB8AC3E}">
        <p14:creationId xmlns:p14="http://schemas.microsoft.com/office/powerpoint/2010/main" val="352558165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1344" y="647173"/>
            <a:ext cx="4448783" cy="1560716"/>
          </a:xfrm>
        </p:spPr>
        <p:txBody>
          <a:bodyPr/>
          <a:lstStyle/>
          <a:p>
            <a:r>
              <a:rPr lang="en-US" i="1" dirty="0" smtClean="0"/>
              <a:t>Bluefish</a:t>
            </a:r>
            <a:r>
              <a:rPr lang="en-US" dirty="0" smtClean="0"/>
              <a:t/>
            </a:r>
            <a:br>
              <a:rPr lang="en-US" dirty="0" smtClean="0"/>
            </a:br>
            <a:r>
              <a:rPr lang="en-US" dirty="0" smtClean="0"/>
              <a:t>by Pat </a:t>
            </a:r>
            <a:r>
              <a:rPr lang="en-US" dirty="0" err="1" smtClean="0"/>
              <a:t>Schmatz</a:t>
            </a:r>
            <a:endParaRPr lang="en-US" dirty="0"/>
          </a:p>
        </p:txBody>
      </p:sp>
      <p:sp>
        <p:nvSpPr>
          <p:cNvPr id="4" name="Content Placeholder 3"/>
          <p:cNvSpPr>
            <a:spLocks noGrp="1"/>
          </p:cNvSpPr>
          <p:nvPr>
            <p:ph sz="half" idx="2"/>
          </p:nvPr>
        </p:nvSpPr>
        <p:spPr>
          <a:xfrm>
            <a:off x="5155323" y="2585544"/>
            <a:ext cx="6227379" cy="3468415"/>
          </a:xfrm>
        </p:spPr>
        <p:txBody>
          <a:bodyPr>
            <a:normAutofit fontScale="85000" lnSpcReduction="20000"/>
          </a:bodyPr>
          <a:lstStyle/>
          <a:p>
            <a:pPr marL="0" indent="0">
              <a:buNone/>
            </a:pPr>
            <a:r>
              <a:rPr lang="en-US" sz="2800" dirty="0"/>
              <a:t>Travis is missing his old home in the country, and he’s missing his old hound, </a:t>
            </a:r>
            <a:r>
              <a:rPr lang="en-US" sz="2800" dirty="0" err="1"/>
              <a:t>Rosco</a:t>
            </a:r>
            <a:r>
              <a:rPr lang="en-US" sz="2800" dirty="0"/>
              <a:t>. Now there’s just the cramped place he shares with his alcoholic </a:t>
            </a:r>
            <a:r>
              <a:rPr lang="en-US" sz="2800" dirty="0" smtClean="0"/>
              <a:t>grandpa </a:t>
            </a:r>
            <a:r>
              <a:rPr lang="en-US" sz="2800" dirty="0"/>
              <a:t>and the dreaded routine of </a:t>
            </a:r>
            <a:r>
              <a:rPr lang="en-US" sz="2800" dirty="0" smtClean="0"/>
              <a:t>attending his new school</a:t>
            </a:r>
            <a:r>
              <a:rPr lang="en-US" sz="2800" dirty="0"/>
              <a:t>. But that’s before Travis meets Mr. McQueen, who doesn’t take "pass" for an answer—a rare teacher whose savvy persistence has Travis slowly unlocking a book on the natural world. And it’s before Travis is noticed by Velveeta, a girl whose wry banter and colorful scarves belie some hard secrets of her own. </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87525" y="715510"/>
            <a:ext cx="3536722" cy="5338449"/>
          </a:xfrm>
        </p:spPr>
      </p:pic>
    </p:spTree>
    <p:extLst>
      <p:ext uri="{BB962C8B-B14F-4D97-AF65-F5344CB8AC3E}">
        <p14:creationId xmlns:p14="http://schemas.microsoft.com/office/powerpoint/2010/main" val="203381120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8" y="2033751"/>
            <a:ext cx="6792311" cy="4115925"/>
          </a:xfrm>
        </p:spPr>
        <p:txBody>
          <a:bodyPr>
            <a:noAutofit/>
          </a:bodyPr>
          <a:lstStyle/>
          <a:p>
            <a:pPr algn="l"/>
            <a:r>
              <a:rPr lang="en-US" sz="2700" dirty="0"/>
              <a:t>Nothing ever happens in Toby’s small Texas town. Nothing much until this summer that’s full of big changes. </a:t>
            </a:r>
            <a:r>
              <a:rPr lang="en-US" sz="2700" dirty="0" smtClean="0"/>
              <a:t> It’s </a:t>
            </a:r>
            <a:r>
              <a:rPr lang="en-US" sz="2700" dirty="0"/>
              <a:t>tough for Toby when his mother leaves home to be a country singer. Toby takes it hard when his best friend Cal’s older brother goes off to fight in Vietnam. Now their sleepy town is about to get a jolt with the arrival of Zachary Beaver, billed as the fattest boy in the world. Toby is in for a summer unlike any other, a summer sure to change his life.</a:t>
            </a:r>
          </a:p>
        </p:txBody>
      </p:sp>
      <p:sp>
        <p:nvSpPr>
          <p:cNvPr id="4" name="Text Placeholder 3"/>
          <p:cNvSpPr>
            <a:spLocks noGrp="1"/>
          </p:cNvSpPr>
          <p:nvPr>
            <p:ph type="body" sz="half" idx="2"/>
          </p:nvPr>
        </p:nvSpPr>
        <p:spPr>
          <a:xfrm>
            <a:off x="507642" y="603504"/>
            <a:ext cx="7520152" cy="1635199"/>
          </a:xfrm>
        </p:spPr>
        <p:txBody>
          <a:bodyPr>
            <a:normAutofit fontScale="92500"/>
          </a:bodyPr>
          <a:lstStyle/>
          <a:p>
            <a:r>
              <a:rPr lang="en-US" sz="4800" i="1" dirty="0"/>
              <a:t>When Zachary Beaver Came to Town</a:t>
            </a:r>
            <a:br>
              <a:rPr lang="en-US" sz="4800" i="1" dirty="0"/>
            </a:br>
            <a:r>
              <a:rPr lang="en-US" sz="4400" dirty="0"/>
              <a:t>by Kimberly Willis Holt</a:t>
            </a:r>
            <a:endParaRPr lang="en-US" sz="4400" dirty="0">
              <a:latin typeface="Castellar" panose="020A0402060406010301"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1065" y="731654"/>
            <a:ext cx="3510717" cy="5418022"/>
          </a:xfrm>
          <a:prstGeom prst="rect">
            <a:avLst/>
          </a:prstGeom>
        </p:spPr>
      </p:pic>
    </p:spTree>
    <p:extLst>
      <p:ext uri="{BB962C8B-B14F-4D97-AF65-F5344CB8AC3E}">
        <p14:creationId xmlns:p14="http://schemas.microsoft.com/office/powerpoint/2010/main" val="102936892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1969" y="630970"/>
            <a:ext cx="7237576" cy="797417"/>
          </a:xfrm>
        </p:spPr>
        <p:txBody>
          <a:bodyPr>
            <a:normAutofit/>
          </a:bodyPr>
          <a:lstStyle/>
          <a:p>
            <a:r>
              <a:rPr lang="en-US" sz="3200" i="1" dirty="0" smtClean="0"/>
              <a:t>A Corner of the Universe </a:t>
            </a:r>
            <a:r>
              <a:rPr lang="en-US" sz="3200" dirty="0" smtClean="0"/>
              <a:t>by Ann M. Martin</a:t>
            </a:r>
            <a:endParaRPr lang="en-US" sz="3200" dirty="0"/>
          </a:p>
        </p:txBody>
      </p:sp>
      <p:sp>
        <p:nvSpPr>
          <p:cNvPr id="5" name="TextBox 4"/>
          <p:cNvSpPr txBox="1"/>
          <p:nvPr/>
        </p:nvSpPr>
        <p:spPr>
          <a:xfrm>
            <a:off x="4860432" y="1354304"/>
            <a:ext cx="6500649" cy="4832092"/>
          </a:xfrm>
          <a:prstGeom prst="rect">
            <a:avLst/>
          </a:prstGeom>
          <a:noFill/>
          <a:ln>
            <a:solidFill>
              <a:srgbClr val="FFC000"/>
            </a:solidFill>
            <a:prstDash val="dashDot"/>
          </a:ln>
        </p:spPr>
        <p:txBody>
          <a:bodyPr wrap="square" rtlCol="0">
            <a:spAutoFit/>
          </a:bodyPr>
          <a:lstStyle/>
          <a:p>
            <a:r>
              <a:rPr lang="en-US" sz="2200" dirty="0"/>
              <a:t>Hattie Owen enjoys peaceful Millerton </a:t>
            </a:r>
            <a:r>
              <a:rPr lang="en-US" sz="2200" dirty="0" err="1" smtClean="0"/>
              <a:t>summertimes</a:t>
            </a:r>
            <a:r>
              <a:rPr lang="en-US" sz="2200" dirty="0" smtClean="0"/>
              <a:t> as a child in the 1960’s. Yet </a:t>
            </a:r>
            <a:r>
              <a:rPr lang="en-US" sz="2200" dirty="0"/>
              <a:t>this year, it's different -- Hattie's uncle Adam is coming home. Returning from a Chicago school that's just closed and whose existence is kept quiet by adult family members, Adam is a 21-year-old man with a child's mind, having a knack for talking quickly, a savant-like ability for remembering weekdays, and a passion for </a:t>
            </a:r>
            <a:r>
              <a:rPr lang="en-US" sz="2200" i="1" dirty="0"/>
              <a:t>I Love Lucy</a:t>
            </a:r>
            <a:r>
              <a:rPr lang="en-US" sz="2200" dirty="0"/>
              <a:t>. Hattie and Adam wind up spending precious time together -- including a visit to the recently arrived carnival with Hattie's new friend, Leila -- which makes her feel soulfully connected to her </a:t>
            </a:r>
            <a:r>
              <a:rPr lang="en-US" sz="2200" dirty="0" smtClean="0"/>
              <a:t>uncle.  But </a:t>
            </a:r>
            <a:r>
              <a:rPr lang="en-US" sz="2200" dirty="0"/>
              <a:t>when Hattie takes Adam on the </a:t>
            </a:r>
            <a:r>
              <a:rPr lang="en-US" sz="2200" dirty="0" err="1"/>
              <a:t>ferris</a:t>
            </a:r>
            <a:r>
              <a:rPr lang="en-US" sz="2200" dirty="0"/>
              <a:t> wheel one night, it sets off dramatic events that lead Hattie's family to strengthen its bonds and changes her life's outlook forever.</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8545" y="1102328"/>
            <a:ext cx="3463424" cy="5009985"/>
          </a:xfrm>
        </p:spPr>
      </p:pic>
    </p:spTree>
    <p:extLst>
      <p:ext uri="{BB962C8B-B14F-4D97-AF65-F5344CB8AC3E}">
        <p14:creationId xmlns:p14="http://schemas.microsoft.com/office/powerpoint/2010/main" val="120878655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6028" y="556463"/>
            <a:ext cx="7662041" cy="830903"/>
          </a:xfrm>
        </p:spPr>
        <p:txBody>
          <a:bodyPr>
            <a:normAutofit/>
          </a:bodyPr>
          <a:lstStyle/>
          <a:p>
            <a:r>
              <a:rPr lang="en-US" sz="3200" i="1" dirty="0" smtClean="0"/>
              <a:t>Dairy Queen </a:t>
            </a:r>
            <a:r>
              <a:rPr lang="en-US" sz="3200" dirty="0" smtClean="0"/>
              <a:t>by Catherine Gilbert Murdock</a:t>
            </a:r>
            <a:endParaRPr lang="en-US" sz="3200" dirty="0"/>
          </a:p>
        </p:txBody>
      </p:sp>
      <p:sp>
        <p:nvSpPr>
          <p:cNvPr id="19" name="Content Placeholder 18"/>
          <p:cNvSpPr>
            <a:spLocks noGrp="1"/>
          </p:cNvSpPr>
          <p:nvPr>
            <p:ph sz="half" idx="2"/>
          </p:nvPr>
        </p:nvSpPr>
        <p:spPr>
          <a:xfrm>
            <a:off x="890750" y="1290204"/>
            <a:ext cx="6952595" cy="4871545"/>
          </a:xfrm>
          <a:ln w="38100">
            <a:solidFill>
              <a:srgbClr val="FFC000"/>
            </a:solidFill>
          </a:ln>
        </p:spPr>
        <p:txBody>
          <a:bodyPr>
            <a:noAutofit/>
          </a:bodyPr>
          <a:lstStyle/>
          <a:p>
            <a:pPr marL="0" indent="0">
              <a:buNone/>
            </a:pPr>
            <a:r>
              <a:rPr lang="en-US" dirty="0"/>
              <a:t>When you don’t talk, there’s a lot of stuff that ends up not getting </a:t>
            </a:r>
            <a:r>
              <a:rPr lang="en-US" dirty="0" smtClean="0"/>
              <a:t>said. Harsh </a:t>
            </a:r>
            <a:r>
              <a:rPr lang="en-US" dirty="0"/>
              <a:t>words indeed, from Brian Nelson of all people. But, D. J. can’t help admitting, maybe he’s right. </a:t>
            </a:r>
            <a:r>
              <a:rPr lang="en-US" dirty="0" smtClean="0"/>
              <a:t>Stuff </a:t>
            </a:r>
            <a:r>
              <a:rPr lang="en-US" dirty="0"/>
              <a:t>like why her best friend, Amber, isn’t so friendly anymore. Or why her little brother, Curtis, never opens his mouth. Why her mom has two jobs and a big secret. Why her college-football-star brothers won’t even call home. Why her dad would go ballistic if she tried out for the high school football team herself. And why Brian is so, so out of her league. </a:t>
            </a:r>
            <a:r>
              <a:rPr lang="en-US" dirty="0" smtClean="0"/>
              <a:t>Welcome </a:t>
            </a:r>
            <a:r>
              <a:rPr lang="en-US" dirty="0"/>
              <a:t>to the summer that fifteen-year-old D. J. </a:t>
            </a:r>
            <a:r>
              <a:rPr lang="en-US" dirty="0" err="1"/>
              <a:t>Schwenk</a:t>
            </a:r>
            <a:r>
              <a:rPr lang="en-US" dirty="0"/>
              <a:t> of Red Bend, Wisconsin, learns to talk, and ends up having an awful lot of stuff to say.</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995713" y="783797"/>
            <a:ext cx="3513115" cy="5280790"/>
          </a:xfrm>
        </p:spPr>
      </p:pic>
    </p:spTree>
    <p:extLst>
      <p:ext uri="{BB962C8B-B14F-4D97-AF65-F5344CB8AC3E}">
        <p14:creationId xmlns:p14="http://schemas.microsoft.com/office/powerpoint/2010/main" val="239527479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374" y="1108257"/>
            <a:ext cx="6949964" cy="1303867"/>
          </a:xfrm>
        </p:spPr>
        <p:txBody>
          <a:bodyPr>
            <a:normAutofit/>
          </a:bodyPr>
          <a:lstStyle/>
          <a:p>
            <a:r>
              <a:rPr lang="en-US" i="1" dirty="0" smtClean="0"/>
              <a:t>The Wanderer </a:t>
            </a:r>
            <a:r>
              <a:rPr lang="en-US" dirty="0" smtClean="0"/>
              <a:t>by Sharon Creech</a:t>
            </a:r>
            <a:endParaRPr lang="en-US" dirty="0"/>
          </a:p>
        </p:txBody>
      </p:sp>
      <p:sp>
        <p:nvSpPr>
          <p:cNvPr id="3" name="Content Placeholder 2"/>
          <p:cNvSpPr>
            <a:spLocks noGrp="1"/>
          </p:cNvSpPr>
          <p:nvPr>
            <p:ph sz="half" idx="1"/>
          </p:nvPr>
        </p:nvSpPr>
        <p:spPr>
          <a:xfrm>
            <a:off x="759374" y="2412124"/>
            <a:ext cx="6949964" cy="3947055"/>
          </a:xfrm>
          <a:noFill/>
        </p:spPr>
        <p:txBody>
          <a:bodyPr>
            <a:noAutofit/>
          </a:bodyPr>
          <a:lstStyle/>
          <a:p>
            <a:pPr marL="0" indent="0">
              <a:buNone/>
            </a:pPr>
            <a:r>
              <a:rPr lang="en-US" dirty="0"/>
              <a:t>Sophie, a thirteen-year-old girl with two non-biological parents, is the only girl amongst a crew of her three uncles and her two cousins on the way to visit her grandpa, </a:t>
            </a:r>
            <a:r>
              <a:rPr lang="en-US" dirty="0" err="1"/>
              <a:t>Bompie</a:t>
            </a:r>
            <a:r>
              <a:rPr lang="en-US" dirty="0"/>
              <a:t>, who lives in England. The story is told from her point of view and also from her cousin Cody's. Through the journey, Sophie learns to accept who she is and gets to knows a lot about her relatives, which creates bonds among them all, especially Cody and Uncle Dock. </a:t>
            </a:r>
            <a:r>
              <a:rPr lang="en-US" dirty="0" smtClean="0"/>
              <a:t>Throughout the journey, she discovers things about her past that helps her re-discover who she really is. </a:t>
            </a:r>
            <a:endParaRPr lang="en-US" sz="2400"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09338" y="919069"/>
            <a:ext cx="3710927" cy="4951379"/>
          </a:xfrm>
        </p:spPr>
      </p:pic>
    </p:spTree>
    <p:extLst>
      <p:ext uri="{BB962C8B-B14F-4D97-AF65-F5344CB8AC3E}">
        <p14:creationId xmlns:p14="http://schemas.microsoft.com/office/powerpoint/2010/main" val="3303786189"/>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4447" y="1340069"/>
            <a:ext cx="6625320" cy="4871544"/>
          </a:xfrm>
        </p:spPr>
        <p:txBody>
          <a:bodyPr>
            <a:noAutofit/>
          </a:bodyPr>
          <a:lstStyle/>
          <a:p>
            <a:pPr algn="l"/>
            <a:r>
              <a:rPr lang="en-US" sz="2200" dirty="0" smtClean="0"/>
              <a:t>	Jack </a:t>
            </a:r>
            <a:r>
              <a:rPr lang="en-US" sz="2200" dirty="0"/>
              <a:t>Osborne's life changes forever the night men in masks break into his house, threaten Jack and his family, and ransack their home. Jack then discovers the reason these men have come into their lives-his father has been arrested for drug trafficking.</a:t>
            </a:r>
            <a:br>
              <a:rPr lang="en-US" sz="2200" dirty="0"/>
            </a:br>
            <a:r>
              <a:rPr lang="en-US" sz="2200" dirty="0" smtClean="0"/>
              <a:t>	Jack</a:t>
            </a:r>
            <a:r>
              <a:rPr lang="en-US" sz="2200" dirty="0"/>
              <a:t>, his mother, and his sister are then forced to enter Witness Security Program. Jack becomes "Zach" and moves to Elko, Nevada, a town in the middle of nowhere. There he meets Sam, the strangest school custodian he has ever encountered, and </a:t>
            </a:r>
            <a:r>
              <a:rPr lang="en-US" sz="2200" dirty="0" err="1"/>
              <a:t>Catalin</a:t>
            </a:r>
            <a:r>
              <a:rPr lang="en-US" sz="2200" dirty="0"/>
              <a:t>, a girl who might make Zach's uprooting worth the trouble. But just as Zach finally begins to piece together a new life, he finds himself in danger again-and this time his actions could determine the fates of everyone he cares about.</a:t>
            </a:r>
          </a:p>
        </p:txBody>
      </p:sp>
      <p:sp>
        <p:nvSpPr>
          <p:cNvPr id="4" name="Text Placeholder 3"/>
          <p:cNvSpPr>
            <a:spLocks noGrp="1"/>
          </p:cNvSpPr>
          <p:nvPr>
            <p:ph type="body" sz="half" idx="2"/>
          </p:nvPr>
        </p:nvSpPr>
        <p:spPr>
          <a:xfrm>
            <a:off x="4480745" y="603504"/>
            <a:ext cx="7212723" cy="917721"/>
          </a:xfrm>
        </p:spPr>
        <p:txBody>
          <a:bodyPr>
            <a:normAutofit/>
          </a:bodyPr>
          <a:lstStyle/>
          <a:p>
            <a:r>
              <a:rPr lang="en-US" sz="4800" i="1" dirty="0" smtClean="0"/>
              <a:t>Zach’s Lie </a:t>
            </a:r>
            <a:r>
              <a:rPr lang="en-US" sz="4800" dirty="0" smtClean="0"/>
              <a:t>by Roland Smith</a:t>
            </a:r>
            <a:endParaRPr lang="en-US" sz="3000"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956" y="924424"/>
            <a:ext cx="3397728" cy="5032484"/>
          </a:xfrm>
          <a:prstGeom prst="rect">
            <a:avLst/>
          </a:prstGeom>
        </p:spPr>
      </p:pic>
    </p:spTree>
    <p:extLst>
      <p:ext uri="{BB962C8B-B14F-4D97-AF65-F5344CB8AC3E}">
        <p14:creationId xmlns:p14="http://schemas.microsoft.com/office/powerpoint/2010/main" val="80576037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4446" y="1400175"/>
            <a:ext cx="6625320" cy="4436071"/>
          </a:xfrm>
        </p:spPr>
        <p:txBody>
          <a:bodyPr>
            <a:noAutofit/>
          </a:bodyPr>
          <a:lstStyle/>
          <a:p>
            <a:pPr algn="l"/>
            <a:r>
              <a:rPr lang="en-US" sz="2600" dirty="0" smtClean="0"/>
              <a:t>Caitlin </a:t>
            </a:r>
            <a:r>
              <a:rPr lang="en-US" sz="2600" dirty="0"/>
              <a:t>lives with Asperger’s Disorder, meaning her brain understands the world in a unique, more black-and-white way. Her older brother, Devon, used to help her make sense of the confusing things in the world, but he was killed in a school shooting. Caitlin tries to figure out his death and her world as her father retreats into his sorrow. This is a compelling story with hard issues that will leave you profoundly affected and better able to understand the perspective of someone with Asperger’s Disorder.</a:t>
            </a:r>
            <a:endParaRPr lang="en-US" sz="2600" dirty="0"/>
          </a:p>
        </p:txBody>
      </p:sp>
      <p:sp>
        <p:nvSpPr>
          <p:cNvPr id="4" name="Text Placeholder 3"/>
          <p:cNvSpPr>
            <a:spLocks noGrp="1"/>
          </p:cNvSpPr>
          <p:nvPr>
            <p:ph type="body" sz="half" idx="2"/>
          </p:nvPr>
        </p:nvSpPr>
        <p:spPr>
          <a:xfrm>
            <a:off x="4480745" y="603504"/>
            <a:ext cx="7212723" cy="917721"/>
          </a:xfrm>
        </p:spPr>
        <p:txBody>
          <a:bodyPr>
            <a:normAutofit fontScale="92500"/>
          </a:bodyPr>
          <a:lstStyle/>
          <a:p>
            <a:r>
              <a:rPr lang="en-US" sz="4800" i="1" dirty="0" smtClean="0"/>
              <a:t>Mockingbird </a:t>
            </a:r>
            <a:r>
              <a:rPr lang="en-US" sz="4800" dirty="0" smtClean="0"/>
              <a:t>by Kathryn Erskine</a:t>
            </a:r>
            <a:endParaRPr lang="en-US" sz="3000"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519" y="897155"/>
            <a:ext cx="3376226" cy="5167692"/>
          </a:xfrm>
          <a:prstGeom prst="rect">
            <a:avLst/>
          </a:prstGeom>
        </p:spPr>
      </p:pic>
    </p:spTree>
    <p:extLst>
      <p:ext uri="{BB962C8B-B14F-4D97-AF65-F5344CB8AC3E}">
        <p14:creationId xmlns:p14="http://schemas.microsoft.com/office/powerpoint/2010/main" val="1394219744"/>
      </p:ext>
    </p:extLst>
  </p:cSld>
  <p:clrMapOvr>
    <a:masterClrMapping/>
  </p:clrMapOvr>
  <p:transition spd="slow">
    <p:push di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136</TotalTime>
  <Words>736</Words>
  <Application>Microsoft Office PowerPoint</Application>
  <PresentationFormat>Widescreen</PresentationFormat>
  <Paragraphs>15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Castellar</vt:lpstr>
      <vt:lpstr>Garamond</vt:lpstr>
      <vt:lpstr>Organic</vt:lpstr>
      <vt:lpstr>Realistic Fiction  (Social Issues)  Book Talk</vt:lpstr>
      <vt:lpstr>Bluefish by Pat Schmatz</vt:lpstr>
      <vt:lpstr>Nothing ever happens in Toby’s small Texas town. Nothing much until this summer that’s full of big changes.  It’s tough for Toby when his mother leaves home to be a country singer. Toby takes it hard when his best friend Cal’s older brother goes off to fight in Vietnam. Now their sleepy town is about to get a jolt with the arrival of Zachary Beaver, billed as the fattest boy in the world. Toby is in for a summer unlike any other, a summer sure to change his life.</vt:lpstr>
      <vt:lpstr>A Corner of the Universe by Ann M. Martin</vt:lpstr>
      <vt:lpstr>Dairy Queen by Catherine Gilbert Murdock</vt:lpstr>
      <vt:lpstr>The Wanderer by Sharon Creech</vt:lpstr>
      <vt:lpstr> Jack Osborne's life changes forever the night men in masks break into his house, threaten Jack and his family, and ransack their home. Jack then discovers the reason these men have come into their lives-his father has been arrested for drug trafficking.  Jack, his mother, and his sister are then forced to enter Witness Security Program. Jack becomes "Zach" and moves to Elko, Nevada, a town in the middle of nowhere. There he meets Sam, the strangest school custodian he has ever encountered, and Catalin, a girl who might make Zach's uprooting worth the trouble. But just as Zach finally begins to piece together a new life, he finds himself in danger again-and this time his actions could determine the fates of everyone he cares about.</vt:lpstr>
      <vt:lpstr>Caitlin lives with Asperger’s Disorder, meaning her brain understands the world in a unique, more black-and-white way. Her older brother, Devon, used to help her make sense of the confusing things in the world, but he was killed in a school shooting. Caitlin tries to figure out his death and her world as her father retreats into his sorrow. This is a compelling story with hard issues that will leave you profoundly affected and better able to understand the perspective of someone with Asperger’s Disorder.</vt:lpstr>
    </vt:vector>
  </TitlesOfParts>
  <Company>HASD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Narrative Nonfiction Book Talk</dc:title>
  <dc:creator>AprilLee</dc:creator>
  <cp:lastModifiedBy>Alyson Newhouse</cp:lastModifiedBy>
  <cp:revision>24</cp:revision>
  <dcterms:created xsi:type="dcterms:W3CDTF">2016-09-08T15:09:22Z</dcterms:created>
  <dcterms:modified xsi:type="dcterms:W3CDTF">2016-10-27T20:04:16Z</dcterms:modified>
</cp:coreProperties>
</file>